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1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llick, Piu" initials="M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CBCF"/>
          </a:solidFill>
        </a:fill>
      </a:tcStyle>
    </a:wholeTbl>
    <a:band2H>
      <a:tcTxStyle/>
      <a:tcStyle>
        <a:tcBdr/>
        <a:fill>
          <a:solidFill>
            <a:srgbClr val="FA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BDC"/>
          </a:solidFill>
        </a:fill>
      </a:tcStyle>
    </a:wholeTbl>
    <a:band2H>
      <a:tcTxStyle/>
      <a:tcStyle>
        <a:tcBdr/>
        <a:fill>
          <a:solidFill>
            <a:srgbClr val="ECE7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6E0"/>
          </a:solidFill>
        </a:fill>
      </a:tcStyle>
    </a:wholeTbl>
    <a:band2H>
      <a:tcTxStyle/>
      <a:tcStyle>
        <a:tcBdr/>
        <a:fill>
          <a:solidFill>
            <a:srgbClr val="E6EC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1-14T11:55:19.135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le Text"/>
          <p:cNvSpPr txBox="1">
            <a:spLocks noGrp="1"/>
          </p:cNvSpPr>
          <p:nvPr>
            <p:ph type="title"/>
          </p:nvPr>
        </p:nvSpPr>
        <p:spPr>
          <a:xfrm>
            <a:off x="1371600" y="1803405"/>
            <a:ext cx="9448800" cy="1825097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632201"/>
            <a:ext cx="9448800" cy="6858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000"/>
            </a:lvl1pPr>
            <a:lvl2pPr marL="0" indent="457200">
              <a:buSzTx/>
              <a:buFontTx/>
              <a:buNone/>
              <a:defRPr sz="2000"/>
            </a:lvl2pPr>
            <a:lvl3pPr marL="0" indent="914400">
              <a:buSzTx/>
              <a:buFontTx/>
              <a:buNone/>
              <a:defRPr sz="2000"/>
            </a:lvl3pPr>
            <a:lvl4pPr marL="0" indent="1371600">
              <a:buSzTx/>
              <a:buFontTx/>
              <a:buNone/>
              <a:defRPr sz="2000"/>
            </a:lvl4pPr>
            <a:lvl5pPr marL="0" indent="1828800">
              <a:buSzTx/>
              <a:buFont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75493" y="1491508"/>
            <a:ext cx="244907" cy="2438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685776" y="4697360"/>
            <a:ext cx="10822035" cy="819356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99" name="Picture Placeholder 2"/>
          <p:cNvSpPr>
            <a:spLocks noGrp="1"/>
          </p:cNvSpPr>
          <p:nvPr>
            <p:ph type="pic" idx="13"/>
          </p:nvPr>
        </p:nvSpPr>
        <p:spPr>
          <a:xfrm>
            <a:off x="681726" y="941439"/>
            <a:ext cx="10821842" cy="347816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800" y="5516714"/>
            <a:ext cx="10820400" cy="7019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4467" y="3649133"/>
            <a:ext cx="10130516" cy="999068"/>
          </a:xfrm>
          <a:prstGeom prst="rect">
            <a:avLst/>
          </a:prstGeom>
        </p:spPr>
        <p:txBody>
          <a:bodyPr anchor="ctr"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0" descr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024467" y="753532"/>
            <a:ext cx="10151534" cy="2604497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03864" y="3365555"/>
            <a:ext cx="9592738" cy="444444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400"/>
            </a:lvl1pPr>
            <a:lvl2pPr marL="0" indent="457200">
              <a:buSzTx/>
              <a:buFontTx/>
              <a:buNone/>
              <a:defRPr sz="1400"/>
            </a:lvl2pPr>
            <a:lvl3pPr marL="0" indent="914400">
              <a:buSzTx/>
              <a:buFontTx/>
              <a:buNone/>
              <a:defRPr sz="1400"/>
            </a:lvl3pPr>
            <a:lvl4pPr marL="0" indent="1371600">
              <a:buSzTx/>
              <a:buFontTx/>
              <a:buNone/>
              <a:defRPr sz="1400"/>
            </a:lvl4pPr>
            <a:lvl5pPr marL="0" indent="1828800"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24467" y="3959862"/>
            <a:ext cx="10151534" cy="679872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22" name="TextBox 8"/>
          <p:cNvSpPr txBox="1"/>
          <p:nvPr/>
        </p:nvSpPr>
        <p:spPr>
          <a:xfrm>
            <a:off x="521969" y="557817"/>
            <a:ext cx="518161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 cap="all"/>
            </a:lvl1pPr>
          </a:lstStyle>
          <a:p>
            <a:r>
              <a:t>“</a:t>
            </a:r>
          </a:p>
        </p:txBody>
      </p:sp>
      <p:sp>
        <p:nvSpPr>
          <p:cNvPr id="123" name="TextBox 9"/>
          <p:cNvSpPr txBox="1"/>
          <p:nvPr/>
        </p:nvSpPr>
        <p:spPr>
          <a:xfrm>
            <a:off x="11029950" y="2325657"/>
            <a:ext cx="518160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sz="8000" cap="all"/>
            </a:lvl1pPr>
          </a:lstStyle>
          <a:p>
            <a:r>
              <a:t>”</a:t>
            </a:r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7" cy="2511836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4467" y="3648314"/>
            <a:ext cx="10144654" cy="99988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2895600" y="761998"/>
            <a:ext cx="8610600" cy="130386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5800" y="2202079"/>
            <a:ext cx="3456433" cy="61732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85798" y="2904564"/>
            <a:ext cx="3456434" cy="33141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4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368800" y="2201333"/>
            <a:ext cx="3456433" cy="6265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  <a:endParaRPr/>
          </a:p>
        </p:txBody>
      </p:sp>
      <p:sp>
        <p:nvSpPr>
          <p:cNvPr id="145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366857" y="2904066"/>
            <a:ext cx="3456433" cy="33146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4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051800" y="2192865"/>
            <a:ext cx="3456433" cy="6265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  <a:endParaRPr/>
          </a:p>
        </p:txBody>
      </p:sp>
      <p:sp>
        <p:nvSpPr>
          <p:cNvPr id="14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8051800" y="2904564"/>
            <a:ext cx="3456433" cy="33141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8617" y="4191000"/>
            <a:ext cx="3451583" cy="68276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88617" y="2362200"/>
            <a:ext cx="3451583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88617" y="4873764"/>
            <a:ext cx="3451583" cy="1344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59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374262" y="4191000"/>
            <a:ext cx="3448935" cy="682766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  <a:endParaRPr/>
          </a:p>
        </p:txBody>
      </p:sp>
      <p:sp>
        <p:nvSpPr>
          <p:cNvPr id="16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374262" y="2362200"/>
            <a:ext cx="3448937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374264" y="4873762"/>
            <a:ext cx="3448935" cy="1344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62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049731" y="4191000"/>
            <a:ext cx="3456469" cy="682766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/>
            </a:pPr>
            <a:endParaRPr/>
          </a:p>
        </p:txBody>
      </p:sp>
      <p:sp>
        <p:nvSpPr>
          <p:cNvPr id="16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049855" y="2362200"/>
            <a:ext cx="3447879" cy="1524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8049731" y="4873761"/>
            <a:ext cx="3452446" cy="134492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400"/>
            </a:pPr>
            <a:endParaRPr/>
          </a:p>
        </p:txBody>
      </p:sp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1936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4467" y="3641725"/>
            <a:ext cx="10490201" cy="955675"/>
          </a:xfrm>
          <a:prstGeom prst="rect">
            <a:avLst/>
          </a:prstGeom>
        </p:spPr>
        <p:txBody>
          <a:bodyPr/>
          <a:lstStyle>
            <a:lvl1pPr marL="0" indent="0" algn="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409" y="2183801"/>
            <a:ext cx="5079992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800"/>
            </a:lvl1pPr>
            <a:lvl2pPr marL="0" indent="457200">
              <a:buSzTx/>
              <a:buFontTx/>
              <a:buNone/>
              <a:defRPr sz="2800"/>
            </a:lvl2pPr>
            <a:lvl3pPr marL="0" indent="914400">
              <a:buSzTx/>
              <a:buFontTx/>
              <a:buNone/>
              <a:defRPr sz="2800"/>
            </a:lvl3pPr>
            <a:lvl4pPr marL="0" indent="1371600">
              <a:buSzTx/>
              <a:buFontTx/>
              <a:buNone/>
              <a:defRPr sz="2800"/>
            </a:lvl4pPr>
            <a:lvl5pPr marL="0" indent="1828800"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400800" y="2183801"/>
            <a:ext cx="5105400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800"/>
            </a:pPr>
            <a:endParaRPr/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itle Text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9" name="Body Level One…"/>
          <p:cNvSpPr txBox="1">
            <a:spLocks noGrp="1"/>
          </p:cNvSpPr>
          <p:nvPr>
            <p:ph type="body" idx="1"/>
          </p:nvPr>
        </p:nvSpPr>
        <p:spPr>
          <a:xfrm>
            <a:off x="4995581" y="746759"/>
            <a:ext cx="6510619" cy="5471925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1" cy="1600200"/>
          </a:xfrm>
          <a:prstGeom prst="rect">
            <a:avLst/>
          </a:prstGeom>
        </p:spPr>
        <p:txBody>
          <a:bodyPr anchor="b"/>
          <a:lstStyle>
            <a:lvl1pPr algn="l"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9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7861237" y="751241"/>
            <a:ext cx="3644963" cy="546744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3124199"/>
            <a:ext cx="6873241" cy="309448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Picture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61293" y="441642"/>
            <a:ext cx="244907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1pPr>
      <a:lvl2pPr marL="708659" marR="0" indent="-25145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2pPr>
      <a:lvl3pPr marL="1193800" marR="0" indent="-279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3pPr>
      <a:lvl4pPr marL="16859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4pPr>
      <a:lvl5pPr marL="21431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5pPr>
      <a:lvl6pPr marL="26003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6pPr>
      <a:lvl7pPr marL="30575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7pPr>
      <a:lvl8pPr marL="35147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8pPr>
      <a:lvl9pPr marL="3971925" marR="0" indent="-31432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bnnmWYI0lM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uman Information Processing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/>
            <a:r>
              <a:rPr b="1" dirty="0"/>
              <a:t>Human Information Processing</a:t>
            </a:r>
          </a:p>
        </p:txBody>
      </p:sp>
      <p:sp>
        <p:nvSpPr>
          <p:cNvPr id="175" name="- The study of Human thought and behavior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8" indent="3657600">
              <a:buSzTx/>
              <a:buFontTx/>
              <a:buNone/>
              <a:defRPr sz="2000" b="1" i="1"/>
            </a:pPr>
            <a:r>
              <a:rPr dirty="0"/>
              <a:t>- The study of Human thought and behavior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Body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1" name="Img5.png" descr="Img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" y="496961"/>
            <a:ext cx="12190556" cy="5864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lassical Conditioning (Pavlov)"/>
          <p:cNvSpPr txBox="1">
            <a:spLocks noGrp="1"/>
          </p:cNvSpPr>
          <p:nvPr>
            <p:ph type="title"/>
          </p:nvPr>
        </p:nvSpPr>
        <p:spPr>
          <a:xfrm>
            <a:off x="1790700" y="674286"/>
            <a:ext cx="8610600" cy="1293028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Classical Conditioning (Pavlov)</a:t>
            </a:r>
          </a:p>
        </p:txBody>
      </p:sp>
      <p:pic>
        <p:nvPicPr>
          <p:cNvPr id="204" name="Img1.png" descr="Img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40" y="1832742"/>
            <a:ext cx="8736920" cy="4545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Operant  Conditioning (SKINNER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r>
              <a:t>Operant  Conditioning (SKINNER)</a:t>
            </a:r>
          </a:p>
        </p:txBody>
      </p:sp>
      <p:sp>
        <p:nvSpPr>
          <p:cNvPr id="207" name="Fixed Ratio…"/>
          <p:cNvSpPr txBox="1">
            <a:spLocks noGrp="1"/>
          </p:cNvSpPr>
          <p:nvPr>
            <p:ph type="body" sz="half" idx="1"/>
          </p:nvPr>
        </p:nvSpPr>
        <p:spPr>
          <a:xfrm>
            <a:off x="1092200" y="2994659"/>
            <a:ext cx="5334000" cy="4024125"/>
          </a:xfrm>
          <a:prstGeom prst="rect">
            <a:avLst/>
          </a:prstGeom>
        </p:spPr>
        <p:txBody>
          <a:bodyPr/>
          <a:lstStyle/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Fixed Ratio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Fixed Interval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Variable Ratio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Variable Interval</a:t>
            </a:r>
          </a:p>
        </p:txBody>
      </p:sp>
      <p:pic>
        <p:nvPicPr>
          <p:cNvPr id="208" name="Img2.png" descr="Img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036" y="1903354"/>
            <a:ext cx="7589264" cy="3869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/Ti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2900" cap="none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r/Timing</a:t>
            </a:r>
          </a:p>
        </p:txBody>
      </p:sp>
      <p:sp>
        <p:nvSpPr>
          <p:cNvPr id="211" name="Long Term Goals…"/>
          <p:cNvSpPr txBox="1">
            <a:spLocks noGrp="1"/>
          </p:cNvSpPr>
          <p:nvPr>
            <p:ph type="body" sz="half" idx="1"/>
          </p:nvPr>
        </p:nvSpPr>
        <p:spPr>
          <a:xfrm>
            <a:off x="3429000" y="2600959"/>
            <a:ext cx="5334000" cy="4024125"/>
          </a:xfrm>
          <a:prstGeom prst="rect">
            <a:avLst/>
          </a:prstGeom>
        </p:spPr>
        <p:txBody>
          <a:bodyPr/>
          <a:lstStyle/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Long Term Goals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Short Term Feedback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Unexpected Surprises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/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3100" cap="none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r/Control</a:t>
            </a:r>
          </a:p>
        </p:txBody>
      </p:sp>
      <p:sp>
        <p:nvSpPr>
          <p:cNvPr id="214" name="Control…"/>
          <p:cNvSpPr txBox="1">
            <a:spLocks noGrp="1"/>
          </p:cNvSpPr>
          <p:nvPr>
            <p:ph type="body" sz="half" idx="1"/>
          </p:nvPr>
        </p:nvSpPr>
        <p:spPr>
          <a:xfrm>
            <a:off x="3429000" y="2664459"/>
            <a:ext cx="5334000" cy="4024125"/>
          </a:xfrm>
          <a:prstGeom prst="rect">
            <a:avLst/>
          </a:prstGeom>
        </p:spPr>
        <p:txBody>
          <a:bodyPr/>
          <a:lstStyle/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Control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Counter-control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Illusion of control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/Cognitive Bi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3200" b="1" cap="none"/>
            </a:lvl1pPr>
          </a:lstStyle>
          <a:p>
            <a:r>
              <a:t>r/Cognitive Biases</a:t>
            </a:r>
          </a:p>
        </p:txBody>
      </p:sp>
      <p:sp>
        <p:nvSpPr>
          <p:cNvPr id="217" name="Representativeness Heuristic…"/>
          <p:cNvSpPr txBox="1">
            <a:spLocks noGrp="1"/>
          </p:cNvSpPr>
          <p:nvPr>
            <p:ph type="body" sz="half" idx="1"/>
          </p:nvPr>
        </p:nvSpPr>
        <p:spPr>
          <a:xfrm>
            <a:off x="3429000" y="2423159"/>
            <a:ext cx="5334000" cy="40241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lang="en-US" b="1" dirty="0"/>
              <a:t> Representativeness Heuristic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lang="en-US" b="1" dirty="0"/>
              <a:t> </a:t>
            </a:r>
            <a:r>
              <a:rPr b="1" dirty="0"/>
              <a:t>Time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 Cost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 Effort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 Streak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 Probability rewards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/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2800" cap="none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r/Summary</a:t>
            </a:r>
          </a:p>
        </p:txBody>
      </p:sp>
      <p:sp>
        <p:nvSpPr>
          <p:cNvPr id="220" name="Reward Behavior…"/>
          <p:cNvSpPr txBox="1">
            <a:spLocks noGrp="1"/>
          </p:cNvSpPr>
          <p:nvPr>
            <p:ph type="body" sz="half" idx="1"/>
          </p:nvPr>
        </p:nvSpPr>
        <p:spPr>
          <a:xfrm>
            <a:off x="3429000" y="2359659"/>
            <a:ext cx="5334000" cy="4024125"/>
          </a:xfrm>
          <a:prstGeom prst="rect">
            <a:avLst/>
          </a:prstGeom>
        </p:spPr>
        <p:txBody>
          <a:bodyPr/>
          <a:lstStyle/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Reward Behavior 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Mix guaranteed with Unexpected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Illusion of Control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Value of Rewards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Social Comparison 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Progression</a:t>
            </a:r>
          </a:p>
        </p:txBody>
      </p:sp>
      <p:sp>
        <p:nvSpPr>
          <p:cNvPr id="221" name="Understand, Set, Meet, Exceed"/>
          <p:cNvSpPr txBox="1"/>
          <p:nvPr/>
        </p:nvSpPr>
        <p:spPr>
          <a:xfrm>
            <a:off x="2835269" y="5643879"/>
            <a:ext cx="65214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600" b="1"/>
            </a:lvl1pPr>
          </a:lstStyle>
          <a:p>
            <a:r>
              <a:t>Understand, Set, Meet, Exceed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1"/>
          <p:cNvSpPr txBox="1">
            <a:spLocks noGrp="1"/>
          </p:cNvSpPr>
          <p:nvPr>
            <p:ph type="title"/>
          </p:nvPr>
        </p:nvSpPr>
        <p:spPr>
          <a:xfrm>
            <a:off x="305453" y="2211993"/>
            <a:ext cx="4950373" cy="1034133"/>
          </a:xfrm>
          <a:prstGeom prst="rect">
            <a:avLst/>
          </a:prstGeom>
        </p:spPr>
        <p:txBody>
          <a:bodyPr anchor="b"/>
          <a:lstStyle>
            <a:lvl1pPr algn="l">
              <a:defRPr sz="6000" b="1"/>
            </a:lvl1pPr>
          </a:lstStyle>
          <a:p>
            <a:r>
              <a:t>Motivation</a:t>
            </a:r>
          </a:p>
        </p:txBody>
      </p:sp>
      <p:pic>
        <p:nvPicPr>
          <p:cNvPr id="2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873" y="2200095"/>
            <a:ext cx="3583576" cy="337221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traight Connector 8"/>
          <p:cNvSpPr/>
          <p:nvPr/>
        </p:nvSpPr>
        <p:spPr>
          <a:xfrm flipH="1">
            <a:off x="1384663" y="3379473"/>
            <a:ext cx="1" cy="1645921"/>
          </a:xfrm>
          <a:prstGeom prst="line">
            <a:avLst/>
          </a:prstGeom>
          <a:ln w="508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2" name="Straight Arrow Connector 10"/>
          <p:cNvSpPr/>
          <p:nvPr/>
        </p:nvSpPr>
        <p:spPr>
          <a:xfrm>
            <a:off x="1384662" y="3886203"/>
            <a:ext cx="679270" cy="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3" name="Straight Arrow Connector 14"/>
          <p:cNvSpPr/>
          <p:nvPr/>
        </p:nvSpPr>
        <p:spPr>
          <a:xfrm>
            <a:off x="1371600" y="5029203"/>
            <a:ext cx="679270" cy="1"/>
          </a:xfrm>
          <a:prstGeom prst="line">
            <a:avLst/>
          </a:prstGeom>
          <a:ln w="50800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4" name="Title 1"/>
          <p:cNvSpPr txBox="1"/>
          <p:nvPr/>
        </p:nvSpPr>
        <p:spPr>
          <a:xfrm>
            <a:off x="2122714" y="3568352"/>
            <a:ext cx="4858932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>
            <a:lvl1pPr defTabSz="914400">
              <a:lnSpc>
                <a:spcPct val="90000"/>
              </a:lnSpc>
              <a:defRPr sz="4000" b="1" cap="all"/>
            </a:lvl1pPr>
          </a:lstStyle>
          <a:p>
            <a:r>
              <a:t>INTRINSIC</a:t>
            </a:r>
          </a:p>
        </p:txBody>
      </p:sp>
      <p:sp>
        <p:nvSpPr>
          <p:cNvPr id="235" name="Title 1"/>
          <p:cNvSpPr txBox="1"/>
          <p:nvPr/>
        </p:nvSpPr>
        <p:spPr>
          <a:xfrm>
            <a:off x="2122714" y="4603583"/>
            <a:ext cx="4858932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>
            <a:lvl1pPr defTabSz="914400">
              <a:lnSpc>
                <a:spcPct val="90000"/>
              </a:lnSpc>
              <a:defRPr sz="4000" b="1" cap="all"/>
            </a:lvl1pPr>
          </a:lstStyle>
          <a:p>
            <a:r>
              <a:t>EXTRINSIC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" y="2132524"/>
            <a:ext cx="3342470" cy="389929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itle 1"/>
          <p:cNvSpPr txBox="1"/>
          <p:nvPr/>
        </p:nvSpPr>
        <p:spPr>
          <a:xfrm>
            <a:off x="45719" y="1418784"/>
            <a:ext cx="4858932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spAutoFit/>
          </a:bodyPr>
          <a:lstStyle>
            <a:lvl1pPr defTabSz="914400">
              <a:lnSpc>
                <a:spcPct val="90000"/>
              </a:lnSpc>
              <a:defRPr sz="4000" b="1" cap="all"/>
            </a:lvl1pPr>
          </a:lstStyle>
          <a:p>
            <a:r>
              <a:t>NEAR MISSES</a:t>
            </a:r>
          </a:p>
        </p:txBody>
      </p:sp>
      <p:sp>
        <p:nvSpPr>
          <p:cNvPr id="239" name="Rectangle 5"/>
          <p:cNvSpPr txBox="1"/>
          <p:nvPr/>
        </p:nvSpPr>
        <p:spPr>
          <a:xfrm>
            <a:off x="5981075" y="1822532"/>
            <a:ext cx="5943600" cy="173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Bradley Hand ITC"/>
                <a:ea typeface="Bradley Hand ITC"/>
                <a:cs typeface="Bradley Hand ITC"/>
                <a:sym typeface="Bradley Hand ITC"/>
              </a:defRPr>
            </a:lvl1pPr>
          </a:lstStyle>
          <a:p>
            <a:r>
              <a:t>“I’m not failing, I’m almost succeeding.”</a:t>
            </a:r>
          </a:p>
        </p:txBody>
      </p:sp>
      <p:sp>
        <p:nvSpPr>
          <p:cNvPr id="240" name="Notched Right Arrow 23"/>
          <p:cNvSpPr/>
          <p:nvPr/>
        </p:nvSpPr>
        <p:spPr>
          <a:xfrm>
            <a:off x="3530320" y="1810965"/>
            <a:ext cx="2221729" cy="1309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6477"/>
                </a:moveTo>
                <a:lnTo>
                  <a:pt x="15234" y="6477"/>
                </a:lnTo>
                <a:lnTo>
                  <a:pt x="15234" y="0"/>
                </a:lnTo>
                <a:lnTo>
                  <a:pt x="21600" y="10800"/>
                </a:lnTo>
                <a:lnTo>
                  <a:pt x="15234" y="21600"/>
                </a:lnTo>
                <a:lnTo>
                  <a:pt x="15234" y="15123"/>
                </a:lnTo>
                <a:lnTo>
                  <a:pt x="0" y="15123"/>
                </a:lnTo>
                <a:lnTo>
                  <a:pt x="2548" y="108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A71939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1" name="Content Placeholder 4" descr="Content Placeholder 4"/>
          <p:cNvPicPr>
            <a:picLocks noChangeAspect="1"/>
          </p:cNvPicPr>
          <p:nvPr/>
        </p:nvPicPr>
        <p:blipFill>
          <a:blip r:embed="rId3"/>
          <a:srcRect t="13680" b="16949"/>
          <a:stretch>
            <a:fillRect/>
          </a:stretch>
        </p:blipFill>
        <p:spPr>
          <a:xfrm>
            <a:off x="5935355" y="3425172"/>
            <a:ext cx="6256583" cy="34328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4" name="Picture 26" descr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itle 1"/>
          <p:cNvSpPr txBox="1">
            <a:spLocks noGrp="1"/>
          </p:cNvSpPr>
          <p:nvPr>
            <p:ph type="title"/>
          </p:nvPr>
        </p:nvSpPr>
        <p:spPr>
          <a:xfrm>
            <a:off x="685798" y="764373"/>
            <a:ext cx="3977640" cy="1600201"/>
          </a:xfrm>
          <a:prstGeom prst="rect">
            <a:avLst/>
          </a:prstGeom>
        </p:spPr>
        <p:txBody>
          <a:bodyPr anchor="b"/>
          <a:lstStyle>
            <a:lvl1pPr algn="l">
              <a:defRPr sz="3200" b="1"/>
            </a:lvl1pPr>
          </a:lstStyle>
          <a:p>
            <a:r>
              <a:t>COMPLETIONISM</a:t>
            </a:r>
          </a:p>
        </p:txBody>
      </p:sp>
      <p:sp>
        <p:nvSpPr>
          <p:cNvPr id="246" name="Content Placeholder 21"/>
          <p:cNvSpPr txBox="1">
            <a:spLocks noGrp="1"/>
          </p:cNvSpPr>
          <p:nvPr>
            <p:ph type="body" sz="quarter" idx="1"/>
          </p:nvPr>
        </p:nvSpPr>
        <p:spPr>
          <a:xfrm>
            <a:off x="685800" y="2364572"/>
            <a:ext cx="3977639" cy="764374"/>
          </a:xfrm>
          <a:prstGeom prst="rect">
            <a:avLst/>
          </a:prstGeom>
        </p:spPr>
        <p:txBody>
          <a:bodyPr/>
          <a:lstStyle/>
          <a:p>
            <a:pPr marL="0" indent="0" defTabSz="777240">
              <a:lnSpc>
                <a:spcPct val="72000"/>
              </a:lnSpc>
              <a:spcBef>
                <a:spcPts val="800"/>
              </a:spcBef>
              <a:buSzTx/>
              <a:buNone/>
              <a:defRPr sz="2380"/>
            </a:pPr>
            <a:endParaRPr/>
          </a:p>
          <a:p>
            <a:pPr marL="0" indent="0" defTabSz="777240">
              <a:lnSpc>
                <a:spcPct val="72000"/>
              </a:lnSpc>
              <a:spcBef>
                <a:spcPts val="800"/>
              </a:spcBef>
              <a:buSzTx/>
              <a:buNone/>
              <a:defRPr sz="1955" b="1"/>
            </a:pPr>
            <a:r>
              <a:t>RPG Games </a:t>
            </a:r>
          </a:p>
        </p:txBody>
      </p:sp>
      <p:pic>
        <p:nvPicPr>
          <p:cNvPr id="247" name="Content Placeholder 6" descr="Content Placeholder 6"/>
          <p:cNvPicPr>
            <a:picLocks noChangeAspect="1"/>
          </p:cNvPicPr>
          <p:nvPr/>
        </p:nvPicPr>
        <p:blipFill>
          <a:blip r:embed="rId3"/>
          <a:srcRect l="28368"/>
          <a:stretch>
            <a:fillRect/>
          </a:stretch>
        </p:blipFill>
        <p:spPr>
          <a:xfrm>
            <a:off x="4972699" y="746125"/>
            <a:ext cx="6533410" cy="54725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"/>
          <p:cNvSpPr txBox="1">
            <a:spLocks noGrp="1"/>
          </p:cNvSpPr>
          <p:nvPr>
            <p:ph type="ctrTitle"/>
          </p:nvPr>
        </p:nvSpPr>
        <p:spPr>
          <a:xfrm>
            <a:off x="6211229" y="0"/>
            <a:ext cx="5980771" cy="121443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GAMING</a:t>
            </a:r>
          </a:p>
        </p:txBody>
      </p:sp>
      <p:pic>
        <p:nvPicPr>
          <p:cNvPr id="17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26335" cy="2531535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TextBox 5"/>
          <p:cNvSpPr txBox="1"/>
          <p:nvPr/>
        </p:nvSpPr>
        <p:spPr>
          <a:xfrm>
            <a:off x="7453847" y="1393902"/>
            <a:ext cx="469243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/>
            </a:lvl1pPr>
          </a:lstStyle>
          <a:p>
            <a:r>
              <a:t>The Psychology Behind</a:t>
            </a:r>
          </a:p>
        </p:txBody>
      </p:sp>
      <p:pic>
        <p:nvPicPr>
          <p:cNvPr id="18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096585"/>
            <a:ext cx="6373599" cy="4800234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TextBox 6"/>
          <p:cNvSpPr txBox="1"/>
          <p:nvPr/>
        </p:nvSpPr>
        <p:spPr>
          <a:xfrm>
            <a:off x="2669975" y="3127095"/>
            <a:ext cx="4692433" cy="280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/>
            </a:pPr>
            <a:r>
              <a:rPr dirty="0"/>
              <a:t>Presented by:</a:t>
            </a:r>
          </a:p>
          <a:p>
            <a:pPr>
              <a:defRPr sz="3200" b="1"/>
            </a:pPr>
            <a:endParaRPr dirty="0"/>
          </a:p>
          <a:p>
            <a:pPr>
              <a:defRPr sz="2800"/>
            </a:pPr>
            <a:r>
              <a:rPr dirty="0"/>
              <a:t>Sandeep Keshav </a:t>
            </a:r>
            <a:endParaRPr b="1" dirty="0"/>
          </a:p>
          <a:p>
            <a:pPr>
              <a:defRPr sz="2800"/>
            </a:pPr>
            <a:r>
              <a:rPr dirty="0"/>
              <a:t>Shruti Gupta</a:t>
            </a:r>
          </a:p>
          <a:p>
            <a:pPr>
              <a:defRPr sz="2800"/>
            </a:pPr>
            <a:r>
              <a:rPr dirty="0"/>
              <a:t>Debdas Ghosh</a:t>
            </a:r>
          </a:p>
          <a:p>
            <a:pPr>
              <a:defRPr sz="2800"/>
            </a:pPr>
            <a:r>
              <a:rPr dirty="0"/>
              <a:t>Piu Mallick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 1"/>
          <p:cNvSpPr txBox="1">
            <a:spLocks noGrp="1"/>
          </p:cNvSpPr>
          <p:nvPr>
            <p:ph type="title"/>
          </p:nvPr>
        </p:nvSpPr>
        <p:spPr>
          <a:xfrm>
            <a:off x="4961699" y="121002"/>
            <a:ext cx="6832601" cy="1293028"/>
          </a:xfrm>
          <a:prstGeom prst="rect">
            <a:avLst/>
          </a:prstGeom>
        </p:spPr>
        <p:txBody>
          <a:bodyPr/>
          <a:lstStyle/>
          <a:p>
            <a:pPr>
              <a:defRPr sz="6000" b="1"/>
            </a:pPr>
            <a:r>
              <a:t>PLAYER</a:t>
            </a:r>
            <a:r>
              <a:rPr sz="4000"/>
              <a:t> </a:t>
            </a:r>
            <a:r>
              <a:t>TYPES</a:t>
            </a:r>
          </a:p>
        </p:txBody>
      </p:sp>
      <p:pic>
        <p:nvPicPr>
          <p:cNvPr id="25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000" y="1174410"/>
            <a:ext cx="7394959" cy="5594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4" descr="Picture 4"/>
          <p:cNvPicPr>
            <a:picLocks noChangeAspect="1"/>
          </p:cNvPicPr>
          <p:nvPr/>
        </p:nvPicPr>
        <p:blipFill>
          <a:blip r:embed="rId3"/>
          <a:srcRect t="24222" b="13939"/>
          <a:stretch>
            <a:fillRect/>
          </a:stretch>
        </p:blipFill>
        <p:spPr>
          <a:xfrm>
            <a:off x="20" y="5150144"/>
            <a:ext cx="4079186" cy="16459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icture 8" descr="Picture 8"/>
          <p:cNvPicPr>
            <a:picLocks noChangeAspect="1"/>
          </p:cNvPicPr>
          <p:nvPr/>
        </p:nvPicPr>
        <p:blipFill>
          <a:blip r:embed="rId4"/>
          <a:srcRect t="14155"/>
          <a:stretch>
            <a:fillRect/>
          </a:stretch>
        </p:blipFill>
        <p:spPr>
          <a:xfrm>
            <a:off x="20" y="91439"/>
            <a:ext cx="4079186" cy="1645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Content Placeholder 6" descr="Content Placeholder 6"/>
          <p:cNvPicPr>
            <a:picLocks noChangeAspect="1"/>
          </p:cNvPicPr>
          <p:nvPr/>
        </p:nvPicPr>
        <p:blipFill>
          <a:blip r:embed="rId5"/>
          <a:srcRect t="8050" b="22977"/>
          <a:stretch>
            <a:fillRect/>
          </a:stretch>
        </p:blipFill>
        <p:spPr>
          <a:xfrm>
            <a:off x="20" y="3474720"/>
            <a:ext cx="4079186" cy="16459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icture 3" descr="Picture 3"/>
          <p:cNvPicPr>
            <a:picLocks noChangeAspect="1"/>
          </p:cNvPicPr>
          <p:nvPr/>
        </p:nvPicPr>
        <p:blipFill>
          <a:blip r:embed="rId6"/>
          <a:srcRect t="12636" b="17496"/>
          <a:stretch>
            <a:fillRect/>
          </a:stretch>
        </p:blipFill>
        <p:spPr>
          <a:xfrm>
            <a:off x="20" y="1783079"/>
            <a:ext cx="4079186" cy="1645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" y="1502229"/>
            <a:ext cx="12043144" cy="5212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>
            <a:spLocks noGrp="1"/>
          </p:cNvSpPr>
          <p:nvPr>
            <p:ph type="title"/>
          </p:nvPr>
        </p:nvSpPr>
        <p:spPr>
          <a:xfrm>
            <a:off x="148044" y="1262161"/>
            <a:ext cx="4572001" cy="923124"/>
          </a:xfrm>
          <a:prstGeom prst="rect">
            <a:avLst/>
          </a:prstGeom>
        </p:spPr>
        <p:txBody>
          <a:bodyPr anchor="b"/>
          <a:lstStyle>
            <a:lvl1pPr algn="l">
              <a:defRPr sz="4800" b="1"/>
            </a:lvl1pPr>
          </a:lstStyle>
          <a:p>
            <a:r>
              <a:t>Achievement</a:t>
            </a:r>
          </a:p>
        </p:txBody>
      </p:sp>
      <p:pic>
        <p:nvPicPr>
          <p:cNvPr id="259" name="Content Placeholder 4" descr="Content Placeholder 4"/>
          <p:cNvPicPr>
            <a:picLocks noChangeAspect="1"/>
          </p:cNvPicPr>
          <p:nvPr/>
        </p:nvPicPr>
        <p:blipFill>
          <a:blip r:embed="rId2"/>
          <a:srcRect b="23776"/>
          <a:stretch>
            <a:fillRect/>
          </a:stretch>
        </p:blipFill>
        <p:spPr>
          <a:xfrm>
            <a:off x="625193" y="2338348"/>
            <a:ext cx="3985956" cy="388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511848"/>
            <a:ext cx="7471955" cy="4202975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TextBox 6"/>
          <p:cNvSpPr txBox="1"/>
          <p:nvPr/>
        </p:nvSpPr>
        <p:spPr>
          <a:xfrm>
            <a:off x="6714148" y="819252"/>
            <a:ext cx="3042054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PUBG Mobile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1"/>
          <p:cNvSpPr txBox="1">
            <a:spLocks noGrp="1"/>
          </p:cNvSpPr>
          <p:nvPr>
            <p:ph type="title"/>
          </p:nvPr>
        </p:nvSpPr>
        <p:spPr>
          <a:xfrm>
            <a:off x="148281" y="1190419"/>
            <a:ext cx="1707291" cy="12930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ENVY</a:t>
            </a:r>
          </a:p>
        </p:txBody>
      </p:sp>
      <p:pic>
        <p:nvPicPr>
          <p:cNvPr id="264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10" y="2584556"/>
            <a:ext cx="4462909" cy="3245839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extBox 3"/>
          <p:cNvSpPr txBox="1"/>
          <p:nvPr/>
        </p:nvSpPr>
        <p:spPr>
          <a:xfrm>
            <a:off x="7620903" y="605643"/>
            <a:ext cx="2860767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Farmville</a:t>
            </a:r>
          </a:p>
        </p:txBody>
      </p:sp>
      <p:pic>
        <p:nvPicPr>
          <p:cNvPr id="266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38" y="1423295"/>
            <a:ext cx="6026261" cy="52236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1"/>
          <p:cNvSpPr txBox="1">
            <a:spLocks noGrp="1"/>
          </p:cNvSpPr>
          <p:nvPr>
            <p:ph type="title"/>
          </p:nvPr>
        </p:nvSpPr>
        <p:spPr>
          <a:xfrm>
            <a:off x="685798" y="764373"/>
            <a:ext cx="3977640" cy="1600201"/>
          </a:xfrm>
          <a:prstGeom prst="rect">
            <a:avLst/>
          </a:prstGeom>
        </p:spPr>
        <p:txBody>
          <a:bodyPr anchor="b"/>
          <a:lstStyle>
            <a:lvl1pPr algn="l">
              <a:defRPr b="1"/>
            </a:lvl1pPr>
          </a:lstStyle>
          <a:p>
            <a:r>
              <a:t>OWNERSHIP</a:t>
            </a:r>
          </a:p>
        </p:txBody>
      </p:sp>
      <p:pic>
        <p:nvPicPr>
          <p:cNvPr id="269" name="Content Placeholder 4" descr="Content Placeholder 4"/>
          <p:cNvPicPr>
            <a:picLocks noChangeAspect="1"/>
          </p:cNvPicPr>
          <p:nvPr/>
        </p:nvPicPr>
        <p:blipFill>
          <a:blip r:embed="rId2"/>
          <a:srcRect t="1920" r="2" b="12171"/>
          <a:stretch>
            <a:fillRect/>
          </a:stretch>
        </p:blipFill>
        <p:spPr>
          <a:xfrm>
            <a:off x="685798" y="2397175"/>
            <a:ext cx="3288731" cy="2754689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TextBox 6"/>
          <p:cNvSpPr txBox="1"/>
          <p:nvPr/>
        </p:nvSpPr>
        <p:spPr>
          <a:xfrm>
            <a:off x="5915243" y="893325"/>
            <a:ext cx="4852468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Best Farm in FarmVille</a:t>
            </a:r>
          </a:p>
        </p:txBody>
      </p:sp>
      <p:pic>
        <p:nvPicPr>
          <p:cNvPr id="271" name="Content Placeholder 13" descr="Content Placeholder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05" y="1564473"/>
            <a:ext cx="7988711" cy="4024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PROGRESSION</a:t>
            </a:r>
          </a:p>
        </p:txBody>
      </p:sp>
      <p:pic>
        <p:nvPicPr>
          <p:cNvPr id="274" name="Content Placeholder 6" descr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1" y="1622425"/>
            <a:ext cx="5624977" cy="4024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088" y="2434046"/>
            <a:ext cx="6483912" cy="441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468349" y="2782485"/>
            <a:ext cx="3666894" cy="1293029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Exploration</a:t>
            </a:r>
          </a:p>
        </p:txBody>
      </p:sp>
      <p:pic>
        <p:nvPicPr>
          <p:cNvPr id="278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077" y="2193925"/>
            <a:ext cx="7154334" cy="4024313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TextBox 5"/>
          <p:cNvSpPr txBox="1"/>
          <p:nvPr/>
        </p:nvSpPr>
        <p:spPr>
          <a:xfrm>
            <a:off x="6647241" y="1081667"/>
            <a:ext cx="3476951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No Man’s Sky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1"/>
          <p:cNvSpPr txBox="1">
            <a:spLocks noGrp="1"/>
          </p:cNvSpPr>
          <p:nvPr>
            <p:ph type="title"/>
          </p:nvPr>
        </p:nvSpPr>
        <p:spPr>
          <a:xfrm>
            <a:off x="439446" y="2961383"/>
            <a:ext cx="2529470" cy="12930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Surprise</a:t>
            </a:r>
          </a:p>
        </p:txBody>
      </p:sp>
      <p:pic>
        <p:nvPicPr>
          <p:cNvPr id="282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389" y="997467"/>
            <a:ext cx="8441298" cy="565567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extBox 5"/>
          <p:cNvSpPr txBox="1"/>
          <p:nvPr/>
        </p:nvSpPr>
        <p:spPr>
          <a:xfrm>
            <a:off x="6859114" y="296171"/>
            <a:ext cx="3142414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POKEMON GO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277905" y="1024349"/>
            <a:ext cx="11636189" cy="12930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BLISSFUL PRODUCTIVITY and Collaboration</a:t>
            </a:r>
          </a:p>
        </p:txBody>
      </p:sp>
      <p:pic>
        <p:nvPicPr>
          <p:cNvPr id="286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0" y="1952314"/>
            <a:ext cx="8382715" cy="4715280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TextBox 5"/>
          <p:cNvSpPr txBox="1"/>
          <p:nvPr/>
        </p:nvSpPr>
        <p:spPr>
          <a:xfrm>
            <a:off x="8589085" y="3725178"/>
            <a:ext cx="3557195" cy="58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t>World of Warcraft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BC39-E83B-1F44-BC54-50F878E9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IMMERSION</a:t>
            </a:r>
          </a:p>
        </p:txBody>
      </p:sp>
      <p:pic>
        <p:nvPicPr>
          <p:cNvPr id="4" name="Online Media 3" descr="Selective Attention Test">
            <a:hlinkClick r:id="" action="ppaction://media"/>
            <a:extLst>
              <a:ext uri="{FF2B5EF4-FFF2-40B4-BE49-F238E27FC236}">
                <a16:creationId xmlns:a16="http://schemas.microsoft.com/office/drawing/2014/main" id="{BF1759CE-DA45-684C-AF44-9721F081688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19363" y="2193925"/>
            <a:ext cx="715486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97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itle 1"/>
          <p:cNvSpPr txBox="1">
            <a:spLocks noGrp="1"/>
          </p:cNvSpPr>
          <p:nvPr>
            <p:ph type="title"/>
          </p:nvPr>
        </p:nvSpPr>
        <p:spPr>
          <a:xfrm>
            <a:off x="650371" y="17289"/>
            <a:ext cx="8841377" cy="955676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dirty="0"/>
              <a:t>SHOCKING STATISTICS</a:t>
            </a:r>
          </a:p>
        </p:txBody>
      </p:sp>
      <p:sp>
        <p:nvSpPr>
          <p:cNvPr id="224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1596503" y="1127299"/>
            <a:ext cx="6021978" cy="4482585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</a:defRPr>
            </a:pPr>
            <a:r>
              <a:t>49% of the school going children play video games.</a:t>
            </a:r>
          </a:p>
          <a:p>
            <a:pPr marL="342900" indent="-342900" algn="l"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</a:defRPr>
            </a:pPr>
            <a:endParaRPr/>
          </a:p>
          <a:p>
            <a:pPr marL="342900" indent="-342900" algn="l"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</a:defRPr>
            </a:pPr>
            <a:r>
              <a:t>Average age of men and women playing video games is approximately 33 years.</a:t>
            </a:r>
          </a:p>
          <a:p>
            <a:pPr marL="342900" indent="-342900" algn="l"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</a:defRPr>
            </a:pPr>
            <a:endParaRPr/>
          </a:p>
          <a:p>
            <a:pPr marL="342900" indent="-342900" algn="l">
              <a:buSzPct val="100000"/>
              <a:buFont typeface="Arial"/>
              <a:buChar char="•"/>
              <a:defRPr sz="2400" b="1">
                <a:solidFill>
                  <a:srgbClr val="000000"/>
                </a:solidFill>
              </a:defRPr>
            </a:pPr>
            <a:r>
              <a:t>The older adults will be the ones who will be indulged more into video games in the next 30-40 years.</a:t>
            </a:r>
          </a:p>
        </p:txBody>
      </p:sp>
      <p:pic>
        <p:nvPicPr>
          <p:cNvPr id="2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063" y="2688702"/>
            <a:ext cx="2002472" cy="2105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icture 8" descr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584" y="81409"/>
            <a:ext cx="3302214" cy="269359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Rectangle 10"/>
          <p:cNvSpPr txBox="1"/>
          <p:nvPr/>
        </p:nvSpPr>
        <p:spPr>
          <a:xfrm>
            <a:off x="9491748" y="745889"/>
            <a:ext cx="1907069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000" b="1">
                <a:solidFill>
                  <a:schemeClr val="accent1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t>Is the statistics </a:t>
            </a:r>
          </a:p>
          <a:p>
            <a:pPr algn="ctr">
              <a:defRPr sz="2000" b="1">
                <a:solidFill>
                  <a:schemeClr val="accent1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t>pointing </a:t>
            </a:r>
          </a:p>
          <a:p>
            <a:pPr algn="ctr">
              <a:defRPr sz="2000" b="1">
                <a:solidFill>
                  <a:schemeClr val="accent1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t>towards</a:t>
            </a:r>
          </a:p>
          <a:p>
            <a:pPr algn="ctr">
              <a:defRPr sz="2000" b="1">
                <a:solidFill>
                  <a:schemeClr val="accent1"/>
                </a:solidFill>
                <a:effectLst>
                  <a:outerShdw blurRad="38100" dist="25400" dir="5400000" rotWithShape="0">
                    <a:srgbClr val="6E747A">
                      <a:alpha val="43000"/>
                    </a:srgbClr>
                  </a:outerShdw>
                </a:effectLst>
              </a:defRPr>
            </a:pPr>
            <a:r>
              <a:t> you?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AD26D7-0378-064E-BD87-DF1B024034FE}"/>
              </a:ext>
            </a:extLst>
          </p:cNvPr>
          <p:cNvSpPr/>
          <p:nvPr/>
        </p:nvSpPr>
        <p:spPr>
          <a:xfrm>
            <a:off x="9310255" y="2318861"/>
            <a:ext cx="1135027" cy="456141"/>
          </a:xfrm>
          <a:prstGeom prst="rect">
            <a:avLst/>
          </a:prstGeom>
          <a:solidFill>
            <a:schemeClr val="bg1"/>
          </a:solidFill>
          <a:ln w="127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A6EEF-344E-DE41-BDAE-5C576B938752}"/>
              </a:ext>
            </a:extLst>
          </p:cNvPr>
          <p:cNvSpPr txBox="1"/>
          <p:nvPr/>
        </p:nvSpPr>
        <p:spPr>
          <a:xfrm>
            <a:off x="10351077" y="2546931"/>
            <a:ext cx="188409" cy="369330"/>
          </a:xfrm>
          <a:prstGeom prst="rect">
            <a:avLst/>
          </a:prstGeom>
          <a:noFill/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xfrm>
            <a:off x="3390900" y="583899"/>
            <a:ext cx="8610600" cy="12930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PLUTCHIK’s Wheel of emotions</a:t>
            </a:r>
          </a:p>
        </p:txBody>
      </p:sp>
      <p:pic>
        <p:nvPicPr>
          <p:cNvPr id="293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30413"/>
            <a:ext cx="5410201" cy="5472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person wearing a suit and tie smiling and looking at the camera&#10;&#10;Description automatically generated">
            <a:extLst>
              <a:ext uri="{FF2B5EF4-FFF2-40B4-BE49-F238E27FC236}">
                <a16:creationId xmlns:a16="http://schemas.microsoft.com/office/drawing/2014/main" id="{6E3D9DCC-63EA-FA4F-BDEA-2AE468773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751" y="1716455"/>
            <a:ext cx="2195946" cy="3743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E70648-1EF5-584F-A10E-3BFBE43EC52F}"/>
              </a:ext>
            </a:extLst>
          </p:cNvPr>
          <p:cNvSpPr txBox="1"/>
          <p:nvPr/>
        </p:nvSpPr>
        <p:spPr>
          <a:xfrm flipH="1">
            <a:off x="9058264" y="5627772"/>
            <a:ext cx="28041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Dr. Robert 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entury Gothic"/>
              </a:rPr>
              <a:t>Plutchik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(1927 – 2006)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entury Gothic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 txBox="1">
            <a:spLocks noGrp="1"/>
          </p:cNvSpPr>
          <p:nvPr>
            <p:ph type="title"/>
          </p:nvPr>
        </p:nvSpPr>
        <p:spPr>
          <a:xfrm>
            <a:off x="685798" y="1084216"/>
            <a:ext cx="10551697" cy="97318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Emotions in Video games</a:t>
            </a:r>
          </a:p>
        </p:txBody>
      </p:sp>
      <p:sp>
        <p:nvSpPr>
          <p:cNvPr id="29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8612340" y="2082825"/>
            <a:ext cx="4403559" cy="4024126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POSITIVE EMOTIONS</a:t>
            </a:r>
          </a:p>
          <a:p>
            <a:pPr marL="457200" indent="-457200">
              <a:buFontTx/>
              <a:buAutoNum type="arabicPeriod"/>
            </a:pPr>
            <a:r>
              <a:t>The Ideal Self</a:t>
            </a:r>
          </a:p>
          <a:p>
            <a:pPr marL="457200" indent="-457200">
              <a:buFontTx/>
              <a:buAutoNum type="arabicPeriod"/>
            </a:pPr>
            <a:r>
              <a:t>Regulating Mood</a:t>
            </a:r>
          </a:p>
          <a:p>
            <a:pPr marL="457200" indent="-457200">
              <a:buFontTx/>
              <a:buAutoNum type="arabicPeriod"/>
            </a:pPr>
            <a:r>
              <a:t>Belonging</a:t>
            </a:r>
          </a:p>
        </p:txBody>
      </p:sp>
      <p:sp>
        <p:nvSpPr>
          <p:cNvPr id="297" name="Content Placeholder 2"/>
          <p:cNvSpPr txBox="1"/>
          <p:nvPr/>
        </p:nvSpPr>
        <p:spPr>
          <a:xfrm>
            <a:off x="2546760" y="2057401"/>
            <a:ext cx="3375183" cy="2093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  <a:defRPr sz="2200" b="1"/>
            </a:pPr>
            <a:r>
              <a:rPr dirty="0"/>
              <a:t>NEGATIVE EMOTIONS</a:t>
            </a: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200"/>
            </a:pPr>
            <a:r>
              <a:rPr dirty="0"/>
              <a:t>Anger</a:t>
            </a:r>
            <a:r>
              <a:rPr lang="en-US" dirty="0"/>
              <a:t> / Aggression</a:t>
            </a:r>
            <a:endParaRPr dirty="0"/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200"/>
            </a:pPr>
            <a:r>
              <a:rPr lang="en-US" dirty="0"/>
              <a:t>Guilt</a:t>
            </a:r>
          </a:p>
          <a:p>
            <a:pPr marL="457200" indent="-457200" defTabSz="914400">
              <a:lnSpc>
                <a:spcPct val="90000"/>
              </a:lnSpc>
              <a:spcBef>
                <a:spcPts val="1000"/>
              </a:spcBef>
              <a:buSzPct val="100000"/>
              <a:buAutoNum type="arabicPeriod"/>
              <a:defRPr sz="2200"/>
            </a:pPr>
            <a:r>
              <a:rPr lang="en-US" dirty="0"/>
              <a:t>Bias</a:t>
            </a:r>
            <a:endParaRPr dirty="0"/>
          </a:p>
        </p:txBody>
      </p:sp>
      <p:pic>
        <p:nvPicPr>
          <p:cNvPr id="29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425" y="2057400"/>
            <a:ext cx="2156153" cy="2941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2683"/>
            <a:ext cx="2546669" cy="3034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picture containing photo, different, computer, room&#10;&#10;Description automatically generated">
            <a:extLst>
              <a:ext uri="{FF2B5EF4-FFF2-40B4-BE49-F238E27FC236}">
                <a16:creationId xmlns:a16="http://schemas.microsoft.com/office/drawing/2014/main" id="{CC78AEED-ADA8-EF45-B5B1-A82809A73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532" y="4205131"/>
            <a:ext cx="4029285" cy="23043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02" name="Picture 18" descr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Title 1"/>
          <p:cNvSpPr txBox="1">
            <a:spLocks noGrp="1"/>
          </p:cNvSpPr>
          <p:nvPr>
            <p:ph type="title"/>
          </p:nvPr>
        </p:nvSpPr>
        <p:spPr>
          <a:xfrm>
            <a:off x="685798" y="1047750"/>
            <a:ext cx="7612382" cy="1009651"/>
          </a:xfrm>
          <a:prstGeom prst="rect">
            <a:avLst/>
          </a:prstGeom>
        </p:spPr>
        <p:txBody>
          <a:bodyPr/>
          <a:lstStyle>
            <a:lvl1pPr algn="l">
              <a:defRPr sz="3600" b="1"/>
            </a:lvl1pPr>
          </a:lstStyle>
          <a:p>
            <a:r>
              <a:t>BETTER SIDE of the video games</a:t>
            </a:r>
          </a:p>
        </p:txBody>
      </p:sp>
      <p:sp>
        <p:nvSpPr>
          <p:cNvPr id="30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85800" y="2194560"/>
            <a:ext cx="6848855" cy="402412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defRPr b="1">
                <a:solidFill>
                  <a:srgbClr val="FF0000"/>
                </a:solidFill>
              </a:defRPr>
            </a:pPr>
            <a:r>
              <a:rPr dirty="0"/>
              <a:t>Puzzle video games </a:t>
            </a:r>
            <a:r>
              <a:rPr dirty="0">
                <a:solidFill>
                  <a:srgbClr val="000000"/>
                </a:solidFill>
              </a:rPr>
              <a:t>can decrease stress and improve mood.</a:t>
            </a:r>
          </a:p>
          <a:p>
            <a:pPr>
              <a:lnSpc>
                <a:spcPct val="150000"/>
              </a:lnSpc>
              <a:defRPr b="1"/>
            </a:pPr>
            <a:r>
              <a:rPr dirty="0"/>
              <a:t>Video games, like ‘</a:t>
            </a:r>
            <a:r>
              <a:rPr dirty="0">
                <a:solidFill>
                  <a:srgbClr val="FF0000"/>
                </a:solidFill>
              </a:rPr>
              <a:t>Khan Academy Kids</a:t>
            </a:r>
            <a:r>
              <a:rPr dirty="0"/>
              <a:t>’ &amp; ’</a:t>
            </a:r>
            <a:r>
              <a:rPr dirty="0" err="1">
                <a:solidFill>
                  <a:srgbClr val="FF0000"/>
                </a:solidFill>
              </a:rPr>
              <a:t>ABCMouse.com</a:t>
            </a:r>
            <a:r>
              <a:rPr dirty="0"/>
              <a:t>’ can make learning fun.</a:t>
            </a:r>
          </a:p>
        </p:txBody>
      </p:sp>
      <p:pic>
        <p:nvPicPr>
          <p:cNvPr id="305" name="Picture 4" descr="Picture 4"/>
          <p:cNvPicPr>
            <a:picLocks noChangeAspect="1"/>
          </p:cNvPicPr>
          <p:nvPr/>
        </p:nvPicPr>
        <p:blipFill>
          <a:blip r:embed="rId3"/>
          <a:srcRect l="7989" r="11424" b="1"/>
          <a:stretch>
            <a:fillRect/>
          </a:stretch>
        </p:blipFill>
        <p:spPr>
          <a:xfrm>
            <a:off x="8933936" y="640080"/>
            <a:ext cx="2102622" cy="1761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810" y="2548404"/>
            <a:ext cx="2618871" cy="1761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icture 8" descr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8178" y="4470463"/>
            <a:ext cx="3374136" cy="641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 txBox="1">
            <a:spLocks noGrp="1"/>
          </p:cNvSpPr>
          <p:nvPr>
            <p:ph type="title"/>
          </p:nvPr>
        </p:nvSpPr>
        <p:spPr>
          <a:xfrm>
            <a:off x="665922" y="987287"/>
            <a:ext cx="2808800" cy="1429343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t>Questions</a:t>
            </a:r>
          </a:p>
        </p:txBody>
      </p:sp>
      <p:sp>
        <p:nvSpPr>
          <p:cNvPr id="310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3618410" y="987287"/>
            <a:ext cx="8190412" cy="5870713"/>
          </a:xfrm>
          <a:prstGeom prst="rect">
            <a:avLst/>
          </a:prstGeom>
        </p:spPr>
        <p:txBody>
          <a:bodyPr anchor="ctr"/>
          <a:lstStyle/>
          <a:p>
            <a:pPr marL="226313" indent="-226313" defTabSz="905255">
              <a:lnSpc>
                <a:spcPct val="72000"/>
              </a:lnSpc>
              <a:spcBef>
                <a:spcPts val="900"/>
              </a:spcBef>
              <a:defRPr sz="1782"/>
            </a:pPr>
            <a:endParaRPr dirty="0"/>
          </a:p>
          <a:p>
            <a:pPr marL="452627" indent="-452627" defTabSz="905255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1979" b="1"/>
            </a:pPr>
            <a:r>
              <a:rPr dirty="0"/>
              <a:t>Which one of the following is </a:t>
            </a:r>
            <a:r>
              <a:rPr u="sng" dirty="0"/>
              <a:t>not a player-type</a:t>
            </a:r>
            <a:r>
              <a:rPr dirty="0"/>
              <a:t>?</a:t>
            </a:r>
          </a:p>
          <a:p>
            <a:pPr marL="0" indent="0" defTabSz="905255">
              <a:lnSpc>
                <a:spcPct val="72000"/>
              </a:lnSpc>
              <a:spcBef>
                <a:spcPts val="900"/>
              </a:spcBef>
              <a:buSzTx/>
              <a:buNone/>
              <a:defRPr sz="1979" b="1"/>
            </a:pPr>
            <a:endParaRPr dirty="0"/>
          </a:p>
          <a:p>
            <a:pPr marL="452627" indent="-452627" defTabSz="905255">
              <a:lnSpc>
                <a:spcPct val="72000"/>
              </a:lnSpc>
              <a:spcBef>
                <a:spcPts val="900"/>
              </a:spcBef>
              <a:buFontTx/>
              <a:buAutoNum type="alphaUcPeriod"/>
              <a:defRPr sz="1979" b="1"/>
            </a:pPr>
            <a:r>
              <a:rPr dirty="0"/>
              <a:t>Killers                                     B. Achievers</a:t>
            </a:r>
          </a:p>
          <a:p>
            <a:pPr marL="0" indent="0" defTabSz="905255">
              <a:lnSpc>
                <a:spcPct val="72000"/>
              </a:lnSpc>
              <a:spcBef>
                <a:spcPts val="900"/>
              </a:spcBef>
              <a:buSzTx/>
              <a:buNone/>
              <a:defRPr sz="1979" b="1"/>
            </a:pPr>
            <a:r>
              <a:rPr dirty="0"/>
              <a:t>C.  Explorers                                D. Dreamers</a:t>
            </a:r>
          </a:p>
          <a:p>
            <a:pPr marL="452627" indent="-452627" defTabSz="905255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1979" b="1"/>
            </a:pPr>
            <a:endParaRPr dirty="0"/>
          </a:p>
          <a:p>
            <a:pPr marL="0" indent="0" defTabSz="905255">
              <a:lnSpc>
                <a:spcPct val="120000"/>
              </a:lnSpc>
              <a:spcBef>
                <a:spcPts val="900"/>
              </a:spcBef>
              <a:buSzTx/>
              <a:buNone/>
              <a:defRPr sz="1979" b="1"/>
            </a:pPr>
            <a:r>
              <a:rPr dirty="0"/>
              <a:t>2.     Suppose you would like to build a great farm at your Farmville profile. What kind of mechanics can be used to engage you?</a:t>
            </a:r>
          </a:p>
          <a:p>
            <a:pPr marL="0" indent="0" defTabSz="905255">
              <a:lnSpc>
                <a:spcPct val="72000"/>
              </a:lnSpc>
              <a:spcBef>
                <a:spcPts val="900"/>
              </a:spcBef>
              <a:buSzTx/>
              <a:buNone/>
              <a:defRPr sz="1979" b="1"/>
            </a:pPr>
            <a:endParaRPr dirty="0"/>
          </a:p>
          <a:p>
            <a:pPr marL="452627" indent="-452627" defTabSz="905255">
              <a:lnSpc>
                <a:spcPct val="72000"/>
              </a:lnSpc>
              <a:spcBef>
                <a:spcPts val="900"/>
              </a:spcBef>
              <a:buFontTx/>
              <a:buAutoNum type="alphaUcPeriod"/>
              <a:defRPr sz="1979" b="1"/>
            </a:pPr>
            <a:r>
              <a:rPr dirty="0"/>
              <a:t>Progression                         </a:t>
            </a:r>
            <a:r>
              <a:rPr lang="en-US" dirty="0"/>
              <a:t> </a:t>
            </a:r>
            <a:r>
              <a:rPr dirty="0"/>
              <a:t> B. Ownership</a:t>
            </a:r>
          </a:p>
          <a:p>
            <a:pPr marL="0" indent="0" defTabSz="905255">
              <a:lnSpc>
                <a:spcPct val="72000"/>
              </a:lnSpc>
              <a:spcBef>
                <a:spcPts val="900"/>
              </a:spcBef>
              <a:buNone/>
              <a:defRPr sz="1979" b="1"/>
            </a:pPr>
            <a:r>
              <a:rPr lang="en-US" dirty="0"/>
              <a:t>C.   </a:t>
            </a:r>
            <a:r>
              <a:rPr dirty="0"/>
              <a:t>Status                                    D. Collection</a:t>
            </a:r>
          </a:p>
          <a:p>
            <a:pPr marL="0" indent="0" defTabSz="905255">
              <a:lnSpc>
                <a:spcPct val="72000"/>
              </a:lnSpc>
              <a:spcBef>
                <a:spcPts val="900"/>
              </a:spcBef>
              <a:buSzTx/>
              <a:buNone/>
              <a:defRPr sz="1979" b="1"/>
            </a:pPr>
            <a:r>
              <a:rPr dirty="0"/>
              <a:t> </a:t>
            </a:r>
          </a:p>
          <a:p>
            <a:pPr marL="0" indent="0" defTabSz="905255">
              <a:lnSpc>
                <a:spcPct val="72000"/>
              </a:lnSpc>
              <a:spcBef>
                <a:spcPts val="900"/>
              </a:spcBef>
              <a:buSzTx/>
              <a:buNone/>
              <a:defRPr sz="1979" b="1"/>
            </a:pPr>
            <a:r>
              <a:rPr dirty="0"/>
              <a:t>3.     How will you define ‘Near-Misses’?</a:t>
            </a:r>
          </a:p>
          <a:p>
            <a:pPr marL="452627" indent="-452627" defTabSz="905255">
              <a:lnSpc>
                <a:spcPct val="72000"/>
              </a:lnSpc>
              <a:spcBef>
                <a:spcPts val="900"/>
              </a:spcBef>
              <a:buFontTx/>
              <a:buAutoNum type="arabicPeriod"/>
              <a:defRPr sz="1782" b="1"/>
            </a:pPr>
            <a:endParaRPr dirty="0"/>
          </a:p>
          <a:p>
            <a:pPr marL="0" indent="0" defTabSz="905255">
              <a:lnSpc>
                <a:spcPct val="72000"/>
              </a:lnSpc>
              <a:spcBef>
                <a:spcPts val="900"/>
              </a:spcBef>
              <a:buSzTx/>
              <a:buNone/>
              <a:defRPr sz="1979" b="1"/>
            </a:pPr>
            <a:r>
              <a:rPr dirty="0"/>
              <a:t>A. Intrinsic Motivation               B. Extrinsic Motivation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xfrm>
            <a:off x="665922" y="987287"/>
            <a:ext cx="2808800" cy="1429343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t>Questions</a:t>
            </a:r>
          </a:p>
        </p:txBody>
      </p:sp>
      <p:sp>
        <p:nvSpPr>
          <p:cNvPr id="31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006515" y="613610"/>
            <a:ext cx="7802307" cy="6244390"/>
          </a:xfrm>
          <a:prstGeom prst="rect">
            <a:avLst/>
          </a:prstGeom>
        </p:spPr>
        <p:txBody>
          <a:bodyPr anchor="ctr"/>
          <a:lstStyle/>
          <a:p>
            <a:pPr marL="208026" indent="-208026" defTabSz="832104">
              <a:spcBef>
                <a:spcPts val="900"/>
              </a:spcBef>
              <a:defRPr sz="1820"/>
            </a:pPr>
            <a:endParaRPr dirty="0"/>
          </a:p>
          <a:p>
            <a:pPr marL="416052" indent="-416052" defTabSz="832104">
              <a:spcBef>
                <a:spcPts val="900"/>
              </a:spcBef>
              <a:buFontTx/>
              <a:buAutoNum type="arabicPeriod"/>
              <a:defRPr sz="1820" b="1"/>
            </a:pPr>
            <a:r>
              <a:rPr dirty="0"/>
              <a:t>Which one of the following is </a:t>
            </a:r>
            <a:r>
              <a:rPr u="sng" dirty="0"/>
              <a:t>not a player-type</a:t>
            </a:r>
            <a:r>
              <a:rPr dirty="0"/>
              <a:t>?</a:t>
            </a:r>
          </a:p>
          <a:p>
            <a:pPr marL="0" indent="0" defTabSz="832104">
              <a:spcBef>
                <a:spcPts val="900"/>
              </a:spcBef>
              <a:buSzTx/>
              <a:buNone/>
              <a:defRPr sz="1820" b="1"/>
            </a:pPr>
            <a:endParaRPr dirty="0"/>
          </a:p>
          <a:p>
            <a:pPr marL="416052" indent="-416052" defTabSz="832104">
              <a:spcBef>
                <a:spcPts val="900"/>
              </a:spcBef>
              <a:buFontTx/>
              <a:buAutoNum type="alphaUcPeriod"/>
              <a:defRPr sz="1820" b="1"/>
            </a:pPr>
            <a:r>
              <a:rPr dirty="0"/>
              <a:t>Killers                             </a:t>
            </a:r>
            <a:r>
              <a:rPr lang="en-US" dirty="0"/>
              <a:t> </a:t>
            </a:r>
            <a:r>
              <a:rPr dirty="0"/>
              <a:t>       B. Achievers</a:t>
            </a:r>
          </a:p>
          <a:p>
            <a:pPr marL="0" indent="0" defTabSz="832104">
              <a:spcBef>
                <a:spcPts val="900"/>
              </a:spcBef>
              <a:buSzTx/>
              <a:buNone/>
              <a:defRPr sz="1820" b="1"/>
            </a:pPr>
            <a:r>
              <a:rPr dirty="0"/>
              <a:t>C.  Explorers.                               </a:t>
            </a:r>
            <a:r>
              <a:rPr dirty="0">
                <a:solidFill>
                  <a:srgbClr val="FF0000"/>
                </a:solidFill>
              </a:rPr>
              <a:t>D. Dreamers</a:t>
            </a:r>
          </a:p>
          <a:p>
            <a:pPr marL="416052" indent="-416052" defTabSz="832104">
              <a:spcBef>
                <a:spcPts val="900"/>
              </a:spcBef>
              <a:buFontTx/>
              <a:buAutoNum type="arabicPeriod"/>
              <a:defRPr sz="1820" b="1"/>
            </a:pPr>
            <a:endParaRPr dirty="0">
              <a:solidFill>
                <a:srgbClr val="FF0000"/>
              </a:solidFill>
            </a:endParaRPr>
          </a:p>
          <a:p>
            <a:pPr marL="0" indent="0" defTabSz="832104">
              <a:lnSpc>
                <a:spcPct val="150000"/>
              </a:lnSpc>
              <a:spcBef>
                <a:spcPts val="900"/>
              </a:spcBef>
              <a:buSzTx/>
              <a:buNone/>
              <a:defRPr sz="1820" b="1"/>
            </a:pPr>
            <a:r>
              <a:rPr dirty="0"/>
              <a:t>2.     Suppose you would like to build a great farm at your Farmville profile. What kind of mechanics can be used to engage you?</a:t>
            </a:r>
          </a:p>
          <a:p>
            <a:pPr marL="0" indent="0" defTabSz="832104">
              <a:spcBef>
                <a:spcPts val="900"/>
              </a:spcBef>
              <a:buSzTx/>
              <a:buNone/>
              <a:defRPr sz="1820" b="1"/>
            </a:pPr>
            <a:endParaRPr dirty="0"/>
          </a:p>
          <a:p>
            <a:pPr marL="416052" indent="-416052" defTabSz="832104">
              <a:spcBef>
                <a:spcPts val="900"/>
              </a:spcBef>
              <a:buFontTx/>
              <a:buAutoNum type="alphaUcPeriod"/>
              <a:defRPr sz="1820" b="1"/>
            </a:pPr>
            <a:r>
              <a:rPr dirty="0"/>
              <a:t>Progression                         </a:t>
            </a:r>
            <a:r>
              <a:rPr lang="en-US" dirty="0"/>
              <a:t> </a:t>
            </a:r>
            <a:r>
              <a:rPr dirty="0"/>
              <a:t> </a:t>
            </a:r>
            <a:r>
              <a:rPr dirty="0">
                <a:solidFill>
                  <a:srgbClr val="FF0000"/>
                </a:solidFill>
              </a:rPr>
              <a:t>B. Ownership</a:t>
            </a:r>
          </a:p>
          <a:p>
            <a:pPr marL="0" indent="0" defTabSz="832104">
              <a:spcBef>
                <a:spcPts val="900"/>
              </a:spcBef>
              <a:buNone/>
              <a:defRPr sz="1820" b="1"/>
            </a:pPr>
            <a:r>
              <a:rPr lang="en-US" dirty="0"/>
              <a:t>C.   </a:t>
            </a:r>
            <a:r>
              <a:rPr dirty="0"/>
              <a:t>Status                                    D. Collection</a:t>
            </a:r>
          </a:p>
          <a:p>
            <a:pPr marL="0" indent="0" defTabSz="832104">
              <a:spcBef>
                <a:spcPts val="900"/>
              </a:spcBef>
              <a:buSzTx/>
              <a:buNone/>
              <a:defRPr sz="1820" b="1"/>
            </a:pPr>
            <a:r>
              <a:rPr dirty="0"/>
              <a:t> </a:t>
            </a:r>
          </a:p>
          <a:p>
            <a:pPr marL="0" indent="0" defTabSz="832104">
              <a:spcBef>
                <a:spcPts val="900"/>
              </a:spcBef>
              <a:buSzTx/>
              <a:buNone/>
              <a:defRPr sz="1820" b="1"/>
            </a:pPr>
            <a:r>
              <a:rPr dirty="0"/>
              <a:t>3.     How will you define ‘Near-Misses’?</a:t>
            </a:r>
          </a:p>
          <a:p>
            <a:pPr marL="416052" indent="-416052" defTabSz="832104">
              <a:spcBef>
                <a:spcPts val="900"/>
              </a:spcBef>
              <a:buFontTx/>
              <a:buAutoNum type="arabicPeriod"/>
              <a:defRPr sz="1820" b="1"/>
            </a:pPr>
            <a:endParaRPr dirty="0"/>
          </a:p>
          <a:p>
            <a:pPr marL="0" indent="0" defTabSz="832104">
              <a:spcBef>
                <a:spcPts val="900"/>
              </a:spcBef>
              <a:buSzTx/>
              <a:buNone/>
              <a:defRPr sz="1820" b="1"/>
            </a:pPr>
            <a:r>
              <a:rPr dirty="0"/>
              <a:t>A. Intrinsic Motivation               </a:t>
            </a:r>
            <a:r>
              <a:rPr dirty="0">
                <a:solidFill>
                  <a:srgbClr val="FF0000"/>
                </a:solidFill>
              </a:rPr>
              <a:t>B. Extrinsic Motivation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1"/>
          <p:cNvSpPr txBox="1">
            <a:spLocks noGrp="1"/>
          </p:cNvSpPr>
          <p:nvPr>
            <p:ph type="title"/>
          </p:nvPr>
        </p:nvSpPr>
        <p:spPr>
          <a:xfrm>
            <a:off x="1790700" y="2805247"/>
            <a:ext cx="8610600" cy="1247505"/>
          </a:xfrm>
          <a:prstGeom prst="rect">
            <a:avLst/>
          </a:prstGeom>
        </p:spPr>
        <p:txBody>
          <a:bodyPr/>
          <a:lstStyle>
            <a:lvl1pPr algn="ctr">
              <a:defRPr sz="6000" b="1"/>
            </a:lvl1pPr>
          </a:lstStyle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How can rewards affect gaming experience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2400" cap="none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How can rewards affect gaming experience?</a:t>
            </a:r>
          </a:p>
        </p:txBody>
      </p:sp>
      <p:sp>
        <p:nvSpPr>
          <p:cNvPr id="184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wards (r/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3400" cap="none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Rewards (r/)</a:t>
            </a:r>
          </a:p>
        </p:txBody>
      </p:sp>
      <p:sp>
        <p:nvSpPr>
          <p:cNvPr id="187" name="Rewards and motivation…"/>
          <p:cNvSpPr txBox="1">
            <a:spLocks noGrp="1"/>
          </p:cNvSpPr>
          <p:nvPr>
            <p:ph type="body" idx="1"/>
          </p:nvPr>
        </p:nvSpPr>
        <p:spPr>
          <a:xfrm>
            <a:off x="1790700" y="2562860"/>
            <a:ext cx="10820400" cy="4024125"/>
          </a:xfrm>
          <a:prstGeom prst="rect">
            <a:avLst/>
          </a:prstGeom>
        </p:spPr>
        <p:txBody>
          <a:bodyPr/>
          <a:lstStyle/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Rewards and motivation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Rewards and feedback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Rewards and conditioning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Reward timing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Rewards and control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/>
              <a:t>Rewards and cognitive bias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/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3200" cap="none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r/Motivation</a:t>
            </a:r>
          </a:p>
        </p:txBody>
      </p:sp>
      <p:sp>
        <p:nvSpPr>
          <p:cNvPr id="190" name="Intrinsic Motivation - Personal Gratification…"/>
          <p:cNvSpPr txBox="1">
            <a:spLocks noGrp="1"/>
          </p:cNvSpPr>
          <p:nvPr>
            <p:ph type="body" idx="1"/>
          </p:nvPr>
        </p:nvSpPr>
        <p:spPr>
          <a:xfrm>
            <a:off x="1790700" y="3108960"/>
            <a:ext cx="10820400" cy="4024125"/>
          </a:xfrm>
          <a:prstGeom prst="rect">
            <a:avLst/>
          </a:prstGeom>
        </p:spPr>
        <p:txBody>
          <a:bodyPr/>
          <a:lstStyle/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Intrinsic Motivation - Personal Gratification</a:t>
            </a:r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Extrinsic Motivation - External Feedback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/Feedb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3100" cap="none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rPr dirty="0"/>
              <a:t>r/Feedback</a:t>
            </a:r>
          </a:p>
        </p:txBody>
      </p:sp>
      <p:sp>
        <p:nvSpPr>
          <p:cNvPr id="193" name="Did I get a reward…"/>
          <p:cNvSpPr txBox="1">
            <a:spLocks noGrp="1"/>
          </p:cNvSpPr>
          <p:nvPr>
            <p:ph type="body" sz="half" idx="1"/>
          </p:nvPr>
        </p:nvSpPr>
        <p:spPr>
          <a:xfrm>
            <a:off x="3429000" y="3235959"/>
            <a:ext cx="5334000" cy="4024125"/>
          </a:xfrm>
          <a:prstGeom prst="rect">
            <a:avLst/>
          </a:prstGeom>
        </p:spPr>
        <p:txBody>
          <a:bodyPr/>
          <a:lstStyle/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Did I get a reward</a:t>
            </a:r>
            <a:r>
              <a:rPr lang="en-US" b="1" dirty="0"/>
              <a:t>?</a:t>
            </a:r>
            <a:endParaRPr b="1" dirty="0"/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Why did I get it</a:t>
            </a:r>
            <a:r>
              <a:rPr lang="en-US" b="1" dirty="0"/>
              <a:t>?</a:t>
            </a:r>
            <a:endParaRPr b="1" dirty="0"/>
          </a:p>
          <a:p>
            <a:pPr marL="220578" indent="-220578">
              <a:buSzPct val="60000"/>
              <a:buFontTx/>
              <a:buBlip>
                <a:blip r:embed="rId2"/>
              </a:buBlip>
            </a:pPr>
            <a:r>
              <a:rPr b="1" dirty="0"/>
              <a:t>Is my reward really a reward</a:t>
            </a:r>
            <a:r>
              <a:rPr lang="en-US" b="1" dirty="0"/>
              <a:t>?</a:t>
            </a:r>
            <a:endParaRPr b="1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Are Rewards always rewarding?"/>
          <p:cNvSpPr txBox="1">
            <a:spLocks noGrp="1"/>
          </p:cNvSpPr>
          <p:nvPr>
            <p:ph type="title"/>
          </p:nvPr>
        </p:nvSpPr>
        <p:spPr>
          <a:xfrm>
            <a:off x="1790700" y="2782485"/>
            <a:ext cx="8610600" cy="129302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entury Gothic"/>
              </a:defRPr>
            </a:pPr>
            <a:r>
              <a:rPr>
                <a:latin typeface="Arial Black"/>
                <a:ea typeface="Arial Black"/>
                <a:cs typeface="Arial Black"/>
                <a:sym typeface="Arial Black"/>
              </a:rPr>
              <a:t>Are Rewards always rewarding?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g4.png" descr="Img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31" y="450645"/>
            <a:ext cx="11519756" cy="59567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0000FF"/>
      </a:hlink>
      <a:folHlink>
        <a:srgbClr val="FF00FF"/>
      </a:folHlink>
    </a:clrScheme>
    <a:fontScheme name="Vapor Trail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Vapor Trail">
  <a:themeElements>
    <a:clrScheme name="Vapor Trail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0000FF"/>
      </a:hlink>
      <a:folHlink>
        <a:srgbClr val="FF00FF"/>
      </a:folHlink>
    </a:clrScheme>
    <a:fontScheme name="Vapor Trail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500</Words>
  <Application>Microsoft Macintosh PowerPoint</Application>
  <PresentationFormat>Widescreen</PresentationFormat>
  <Paragraphs>136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Arial Black</vt:lpstr>
      <vt:lpstr>Bradley Hand ITC</vt:lpstr>
      <vt:lpstr>Century Gothic</vt:lpstr>
      <vt:lpstr>Vapor Trail</vt:lpstr>
      <vt:lpstr>Human Information Processing</vt:lpstr>
      <vt:lpstr>GAMING</vt:lpstr>
      <vt:lpstr>SHOCKING STATISTICS</vt:lpstr>
      <vt:lpstr>How can rewards affect gaming experience?</vt:lpstr>
      <vt:lpstr>Rewards (r/)</vt:lpstr>
      <vt:lpstr>r/Motivation</vt:lpstr>
      <vt:lpstr>r/Feedback</vt:lpstr>
      <vt:lpstr>Are Rewards always rewarding?</vt:lpstr>
      <vt:lpstr>PowerPoint Presentation</vt:lpstr>
      <vt:lpstr>PowerPoint Presentation</vt:lpstr>
      <vt:lpstr>Classical Conditioning (Pavlov)</vt:lpstr>
      <vt:lpstr>Operant  Conditioning (SKINNER)</vt:lpstr>
      <vt:lpstr>r/Timing</vt:lpstr>
      <vt:lpstr>r/Control</vt:lpstr>
      <vt:lpstr>r/Cognitive Biases</vt:lpstr>
      <vt:lpstr>r/Summary</vt:lpstr>
      <vt:lpstr>Motivation</vt:lpstr>
      <vt:lpstr>PowerPoint Presentation</vt:lpstr>
      <vt:lpstr>COMPLETIONISM</vt:lpstr>
      <vt:lpstr>PLAYER TYPES</vt:lpstr>
      <vt:lpstr>PowerPoint Presentation</vt:lpstr>
      <vt:lpstr>Achievement</vt:lpstr>
      <vt:lpstr>ENVY</vt:lpstr>
      <vt:lpstr>OWNERSHIP</vt:lpstr>
      <vt:lpstr>PROGRESSION</vt:lpstr>
      <vt:lpstr>Exploration</vt:lpstr>
      <vt:lpstr>Surprise</vt:lpstr>
      <vt:lpstr>BLISSFUL PRODUCTIVITY and Collaboration</vt:lpstr>
      <vt:lpstr>IMMERSION</vt:lpstr>
      <vt:lpstr>PLUTCHIK’s Wheel of emotions</vt:lpstr>
      <vt:lpstr>Emotions in Video games</vt:lpstr>
      <vt:lpstr>BETTER SIDE of the video games</vt:lpstr>
      <vt:lpstr>Questions</vt:lpstr>
      <vt:lpstr>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Information Processing</dc:title>
  <cp:lastModifiedBy>Mallick, Piu</cp:lastModifiedBy>
  <cp:revision>11</cp:revision>
  <dcterms:modified xsi:type="dcterms:W3CDTF">2019-12-16T04:11:51Z</dcterms:modified>
</cp:coreProperties>
</file>